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1" r:id="rId2"/>
    <p:sldId id="320" r:id="rId3"/>
    <p:sldId id="321" r:id="rId4"/>
    <p:sldId id="331" r:id="rId5"/>
    <p:sldId id="322" r:id="rId6"/>
    <p:sldId id="323" r:id="rId7"/>
    <p:sldId id="324" r:id="rId8"/>
    <p:sldId id="326" r:id="rId9"/>
    <p:sldId id="325" r:id="rId10"/>
    <p:sldId id="329" r:id="rId11"/>
    <p:sldId id="32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4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5" autoAdjust="0"/>
    <p:restoredTop sz="94660"/>
  </p:normalViewPr>
  <p:slideViewPr>
    <p:cSldViewPr>
      <p:cViewPr varScale="1">
        <p:scale>
          <a:sx n="74" d="100"/>
          <a:sy n="74" d="100"/>
        </p:scale>
        <p:origin x="146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1CB61-82E3-9B42-9A42-D62EF452ED9F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7F489-05B4-684C-9FFF-8CA2220ED4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548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31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57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72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72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6169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7F489-05B4-684C-9FFF-8CA2220ED42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5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03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80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3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295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366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355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84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15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19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417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AB0D5-A3FA-4D25-8DD3-32CFFB8C828D}" type="datetimeFigureOut">
              <a:rPr lang="en-US" smtClean="0"/>
              <a:pPr/>
              <a:t>10/15/2014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F4635-548A-4E76-A473-D560AC4C759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53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7492" y="35442"/>
            <a:ext cx="8229600" cy="1470025"/>
          </a:xfrm>
        </p:spPr>
        <p:txBody>
          <a:bodyPr>
            <a:normAutofit fontScale="90000"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 Case III “Sensor Data QA/QC”: Falling Creek Reservoir, Virginia, USA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07715" y="5904186"/>
            <a:ext cx="48115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Jonathan P. Doubek &amp;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Cayelan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C. Carey</a:t>
            </a:r>
          </a:p>
          <a:p>
            <a:pPr algn="ctr"/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PRAGMA 27</a:t>
            </a:r>
          </a:p>
          <a:p>
            <a:pPr algn="ctr"/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15 October 2014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165" y="5832411"/>
            <a:ext cx="2935467" cy="62946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65092" y="6461872"/>
            <a:ext cx="21836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jpdoubek@vt.edu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600200"/>
            <a:ext cx="5446984" cy="40904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55167" y="5228963"/>
            <a:ext cx="108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Photo Credit:</a:t>
            </a:r>
          </a:p>
          <a:p>
            <a:pPr algn="ctr"/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C. Carey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07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QA/QC Activity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4102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Automate different scripts for QA/QC of data for Falling Creek Reservoir</a:t>
            </a:r>
          </a:p>
          <a:p>
            <a:pPr marL="0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1) Thermistor data at multiple depths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2) DO data at multiple depths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GOAL:  create scripts that can process sensor data files, flag outliers and erroneous values, plot the data, and write different .txt files </a:t>
            </a:r>
          </a:p>
          <a:p>
            <a:pPr lvl="1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.txt files that removes the outliers and sensor drift </a:t>
            </a:r>
          </a:p>
          <a:p>
            <a:pPr lvl="1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.txt files that leaves the raw data but adds flags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69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134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066800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  <a:endParaRPr lang="en-US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73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1" y="-189762"/>
            <a:ext cx="7772400" cy="147002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Falling Creek Reservoir, Virginia, USA</a:t>
            </a:r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36959" y="570547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8580" t="21218" r="33016" b="11631"/>
          <a:stretch/>
        </p:blipFill>
        <p:spPr>
          <a:xfrm>
            <a:off x="5257800" y="1447800"/>
            <a:ext cx="3695701" cy="46564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2386" t="32418" r="31845" b="35714"/>
          <a:stretch/>
        </p:blipFill>
        <p:spPr>
          <a:xfrm>
            <a:off x="228600" y="1447800"/>
            <a:ext cx="3352801" cy="2209800"/>
          </a:xfrm>
          <a:prstGeom prst="rect">
            <a:avLst/>
          </a:prstGeom>
        </p:spPr>
      </p:pic>
      <p:cxnSp>
        <p:nvCxnSpPr>
          <p:cNvPr id="9" name="Straight Arrow Connector 8"/>
          <p:cNvCxnSpPr>
            <a:stCxn id="7" idx="3"/>
          </p:cNvCxnSpPr>
          <p:nvPr/>
        </p:nvCxnSpPr>
        <p:spPr>
          <a:xfrm>
            <a:off x="3581401" y="2552700"/>
            <a:ext cx="1676399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4114800"/>
            <a:ext cx="487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Small reservoir: 9.3 m max depth, 0.1 km</a:t>
            </a:r>
            <a:r>
              <a:rPr lang="en-US" sz="2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surface area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Eutrophic (poor water quality)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Drinking water for Roanoke, VA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064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-152400"/>
            <a:ext cx="8153400" cy="147002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Temperature &amp; Dissolved Oxygen Sensors</a:t>
            </a:r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1143000"/>
            <a:ext cx="7848599" cy="48006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Dissolved oxygen (DO) is important for many aquatic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organisms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Decreased DO can release nutrients &amp; metals from the sediments  algal blooms and water treatment plant problems, as well as fish kills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Increased temperature favors toxic cyanobacteria and algal blooms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algn="l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algn="l"/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36959" y="570547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4419600"/>
            <a:ext cx="1774949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IMG_1865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4648200"/>
            <a:ext cx="2819400" cy="2105848"/>
          </a:xfrm>
          <a:prstGeom prst="rect">
            <a:avLst/>
          </a:prstGeom>
        </p:spPr>
      </p:pic>
      <p:pic>
        <p:nvPicPr>
          <p:cNvPr id="7" name="Picture 6" descr="AlexRick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8" y="4648200"/>
            <a:ext cx="3082342" cy="208844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8467" y="3962400"/>
            <a:ext cx="1466385" cy="109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57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633" y="-457200"/>
            <a:ext cx="7772400" cy="147002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Importance of High-frequency Data</a:t>
            </a:r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3414" y="1223285"/>
            <a:ext cx="7848599" cy="48006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algn="l"/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algn="l"/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36959" y="570547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51" t="20508" r="23418" b="27117"/>
          <a:stretch/>
        </p:blipFill>
        <p:spPr bwMode="auto">
          <a:xfrm>
            <a:off x="609600" y="609600"/>
            <a:ext cx="8142767" cy="429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8600" y="4906551"/>
            <a:ext cx="8763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Partnership with Global Lake Ecological Observatory Network (GLEON)</a:t>
            </a:r>
          </a:p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    - high-frequency buoys across the globe</a:t>
            </a:r>
          </a:p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    - measure water quality data to help us better predict fine-scale     phenomena like algal blooms and make lake management decisions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   - important to have efficient QA/QC and coding of data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lots of data!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476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-381000"/>
            <a:ext cx="7772400" cy="147002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Thermistor Data</a:t>
            </a:r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1780401"/>
            <a:ext cx="7848599" cy="4800600"/>
          </a:xfrm>
        </p:spPr>
        <p:txBody>
          <a:bodyPr>
            <a:normAutofit/>
          </a:bodyPr>
          <a:lstStyle/>
          <a:p>
            <a:pPr algn="l"/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36959" y="570547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5" r="50000" b="39927"/>
          <a:stretch/>
        </p:blipFill>
        <p:spPr bwMode="auto">
          <a:xfrm>
            <a:off x="33670" y="620928"/>
            <a:ext cx="7620000" cy="4514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934" r="82267"/>
          <a:stretch/>
        </p:blipFill>
        <p:spPr bwMode="auto">
          <a:xfrm>
            <a:off x="6443330" y="3412165"/>
            <a:ext cx="2702442" cy="3445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25316" y="762000"/>
            <a:ext cx="1290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1 meter depth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62824" y="6123465"/>
            <a:ext cx="1182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8 meters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71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1" y="-189762"/>
            <a:ext cx="7772400" cy="1470025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Erroneous Thermistor Data</a:t>
            </a:r>
            <a:endParaRPr 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1780401"/>
            <a:ext cx="7848599" cy="4800600"/>
          </a:xfrm>
        </p:spPr>
        <p:txBody>
          <a:bodyPr>
            <a:normAutofit/>
          </a:bodyPr>
          <a:lstStyle/>
          <a:p>
            <a:pPr algn="l"/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36959" y="5705475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2013</a:t>
            </a:r>
            <a:endParaRPr 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66" r="60651" b="12125"/>
          <a:stretch/>
        </p:blipFill>
        <p:spPr bwMode="auto">
          <a:xfrm>
            <a:off x="3048000" y="863775"/>
            <a:ext cx="5463363" cy="5739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-7088" y="2514600"/>
            <a:ext cx="3002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Temperature at 1 m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041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384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DO Working Data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8" r="62302" b="15045"/>
          <a:stretch/>
        </p:blipFill>
        <p:spPr bwMode="auto">
          <a:xfrm>
            <a:off x="3398874" y="308344"/>
            <a:ext cx="5745126" cy="6549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43000" y="3189767"/>
            <a:ext cx="16209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DO at 1 m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59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7214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Erroneous DO Data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24" r="64535" b="29497"/>
          <a:stretch/>
        </p:blipFill>
        <p:spPr bwMode="auto">
          <a:xfrm>
            <a:off x="2804103" y="990600"/>
            <a:ext cx="5648781" cy="5622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81000" y="4648200"/>
            <a:ext cx="228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Battery died</a:t>
            </a:r>
          </a:p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0 Volts, 0% internal battery, DO crashed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900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721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High-frequency Data Issues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Outliers (e.g., DO &gt;15 mg/L                                         or a negative number)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Low battery screening</a:t>
            </a: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Consecutive data points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Drift</a:t>
            </a:r>
          </a:p>
          <a:p>
            <a:pPr lvl="1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Algal growth on sensor can result in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biofouling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causing an incorrect DO upwards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9" t="40259" r="64535" b="29498"/>
          <a:stretch/>
        </p:blipFill>
        <p:spPr bwMode="auto">
          <a:xfrm>
            <a:off x="5791200" y="1396136"/>
            <a:ext cx="3352800" cy="336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Oval 5"/>
          <p:cNvSpPr/>
          <p:nvPr/>
        </p:nvSpPr>
        <p:spPr>
          <a:xfrm>
            <a:off x="6172200" y="1431578"/>
            <a:ext cx="2819400" cy="2718664"/>
          </a:xfrm>
          <a:prstGeom prst="ellipse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15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4008</TotalTime>
  <Words>336</Words>
  <Application>Microsoft Office PowerPoint</Application>
  <PresentationFormat>On-screen Show (4:3)</PresentationFormat>
  <Paragraphs>66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Office Theme</vt:lpstr>
      <vt:lpstr>Challenge Case III “Sensor Data QA/QC”: Falling Creek Reservoir, Virginia, USA</vt:lpstr>
      <vt:lpstr>Falling Creek Reservoir, Virginia, USA</vt:lpstr>
      <vt:lpstr>Temperature &amp; Dissolved Oxygen Sensors</vt:lpstr>
      <vt:lpstr>Importance of High-frequency Data</vt:lpstr>
      <vt:lpstr>Thermistor Data</vt:lpstr>
      <vt:lpstr>Erroneous Thermistor Data</vt:lpstr>
      <vt:lpstr>DO Working Data</vt:lpstr>
      <vt:lpstr>Erroneous DO Data</vt:lpstr>
      <vt:lpstr>High-frequency Data Issues</vt:lpstr>
      <vt:lpstr>QA/QC Activity</vt:lpstr>
      <vt:lpstr>Questions?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Nutrients and Temperature Interact to Promote Increased Eutrophication, but Interaction depends on Basin Type</dc:title>
  <dc:creator>KDOU</dc:creator>
  <cp:lastModifiedBy>Jonathan Doubek</cp:lastModifiedBy>
  <cp:revision>402</cp:revision>
  <dcterms:created xsi:type="dcterms:W3CDTF">2013-11-26T20:37:25Z</dcterms:created>
  <dcterms:modified xsi:type="dcterms:W3CDTF">2014-10-15T18:46:57Z</dcterms:modified>
</cp:coreProperties>
</file>

<file path=docProps/thumbnail.jpeg>
</file>